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8" r:id="rId20"/>
    <p:sldId id="277" r:id="rId21"/>
    <p:sldId id="275" r:id="rId22"/>
    <p:sldId id="276" r:id="rId23"/>
    <p:sldId id="265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02" y="-9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F39A3-DC97-4A79-9917-074662BFB9A0}" type="datetimeFigureOut">
              <a:rPr lang="nl-NL" smtClean="0"/>
              <a:pPr/>
              <a:t>30-3-2011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448BFC-EF61-4A65-9372-82D905BEB371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Evolutie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3 VMBO-GT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evolutietheorie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Tot de 19</a:t>
            </a:r>
            <a:r>
              <a:rPr lang="nl-NL" sz="1800" baseline="30000" dirty="0" smtClean="0">
                <a:latin typeface="Verdana" pitchFamily="34" charset="0"/>
              </a:rPr>
              <a:t>e </a:t>
            </a:r>
            <a:r>
              <a:rPr lang="nl-NL" sz="1800" dirty="0" smtClean="0">
                <a:latin typeface="Verdana" pitchFamily="34" charset="0"/>
              </a:rPr>
              <a:t>eeuw dacht men dat organismen altijd onveranderd hadden blijven bestaan.</a:t>
            </a: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Nu denken de meeste biologen dat de in de loop van zeer lange tijd zijn ontstaan en veranderd. Dit wordt </a:t>
            </a:r>
            <a:r>
              <a:rPr lang="nl-NL" sz="1800" b="1" dirty="0" smtClean="0">
                <a:latin typeface="Verdana" pitchFamily="34" charset="0"/>
              </a:rPr>
              <a:t>evolutie</a:t>
            </a:r>
            <a:r>
              <a:rPr lang="nl-NL" sz="1800" dirty="0" smtClean="0">
                <a:latin typeface="Verdana" pitchFamily="34" charset="0"/>
              </a:rPr>
              <a:t> genoemd.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18436" name="Picture 4" descr="http://blogs.plos.org/neuroanthropology/files/2011/02/Human-Evolu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3048000"/>
            <a:ext cx="5181600" cy="3609405"/>
          </a:xfrm>
          <a:prstGeom prst="rect">
            <a:avLst/>
          </a:prstGeom>
          <a:noFill/>
        </p:spPr>
      </p:pic>
      <p:pic>
        <p:nvPicPr>
          <p:cNvPr id="18438" name="Picture 6" descr="http://www.nicerweb.com/bio1100/Locked/media/ch02/02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200400"/>
            <a:ext cx="2286000" cy="2554165"/>
          </a:xfrm>
          <a:prstGeom prst="rect">
            <a:avLst/>
          </a:prstGeom>
          <a:noFill/>
        </p:spPr>
      </p:pic>
      <p:sp>
        <p:nvSpPr>
          <p:cNvPr id="7" name="Tekstvak 6"/>
          <p:cNvSpPr txBox="1"/>
          <p:nvPr/>
        </p:nvSpPr>
        <p:spPr>
          <a:xfrm>
            <a:off x="685800" y="5715000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Charles Darwin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evolutietheorie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De evolutietheorie is niet te bewijzen, er zijn wel veel argumenten voor de theorie.</a:t>
            </a:r>
          </a:p>
          <a:p>
            <a:pPr>
              <a:buNone/>
            </a:pPr>
            <a:endParaRPr lang="nl-NL" sz="1800" dirty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De theorie gaat uit van de volgende punten:</a:t>
            </a:r>
          </a:p>
          <a:p>
            <a:r>
              <a:rPr lang="nl-NL" sz="1800" dirty="0" smtClean="0">
                <a:latin typeface="Verdana" pitchFamily="34" charset="0"/>
              </a:rPr>
              <a:t>Veranderingen in genotype</a:t>
            </a:r>
          </a:p>
          <a:p>
            <a:r>
              <a:rPr lang="nl-NL" sz="1800" dirty="0" smtClean="0">
                <a:latin typeface="Verdana" pitchFamily="34" charset="0"/>
              </a:rPr>
              <a:t>Natuurlijke selectie</a:t>
            </a:r>
          </a:p>
          <a:p>
            <a:r>
              <a:rPr lang="nl-NL" sz="1800" dirty="0" smtClean="0">
                <a:latin typeface="Verdana" pitchFamily="34" charset="0"/>
              </a:rPr>
              <a:t>Het ontstaan van nieuwe soorten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17412" name="Picture 4" descr="http://static.skynetblogs.be/media/4087/dyn006_original_400_266_pjpeg_2616433_837a3161fabb287deb84166082f74aba.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343400"/>
            <a:ext cx="3007895" cy="2000251"/>
          </a:xfrm>
          <a:prstGeom prst="rect">
            <a:avLst/>
          </a:prstGeom>
          <a:noFill/>
        </p:spPr>
      </p:pic>
      <p:pic>
        <p:nvPicPr>
          <p:cNvPr id="17414" name="Picture 6" descr="http://www.unifr.ch/biol/ecology/haag/pictures/numat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657600"/>
            <a:ext cx="2895600" cy="23797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Veranderingen in genotype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Veranderingen in het genotype kunnen ontstaan:</a:t>
            </a:r>
            <a:br>
              <a:rPr lang="nl-NL" sz="1800" dirty="0" smtClean="0">
                <a:latin typeface="Verdana" pitchFamily="34" charset="0"/>
              </a:rPr>
            </a:br>
            <a:endParaRPr lang="nl-NL" sz="1800" dirty="0" smtClean="0">
              <a:latin typeface="Verdana" pitchFamily="34" charset="0"/>
            </a:endParaRPr>
          </a:p>
          <a:p>
            <a:r>
              <a:rPr lang="nl-NL" sz="1800" dirty="0" smtClean="0">
                <a:latin typeface="Verdana" pitchFamily="34" charset="0"/>
              </a:rPr>
              <a:t>Door geslachtelijke voortplanting ontstaan nieuwe genotype</a:t>
            </a:r>
          </a:p>
          <a:p>
            <a:r>
              <a:rPr lang="nl-NL" sz="1800" dirty="0" smtClean="0">
                <a:latin typeface="Verdana" pitchFamily="34" charset="0"/>
              </a:rPr>
              <a:t>Individuen van een populatie planten onderling voort</a:t>
            </a:r>
          </a:p>
          <a:p>
            <a:r>
              <a:rPr lang="nl-NL" sz="1800" dirty="0" smtClean="0">
                <a:latin typeface="Verdana" pitchFamily="34" charset="0"/>
              </a:rPr>
              <a:t>In het genotype van een individu kunnen mutaties optreden.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16388" name="Picture 4" descr="http://members.lycos.nl/knaagdierenpret/hpbimg/muis%20met%20jongen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343400"/>
            <a:ext cx="2438400" cy="1814170"/>
          </a:xfrm>
          <a:prstGeom prst="rect">
            <a:avLst/>
          </a:prstGeom>
          <a:noFill/>
        </p:spPr>
      </p:pic>
      <p:pic>
        <p:nvPicPr>
          <p:cNvPr id="16392" name="Picture 8" descr="http://readingevolution.com/images/natural%20selection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733800"/>
            <a:ext cx="5045477" cy="2486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Natuurlijk selectie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Organismen krijgen vaak veel nakomelingen, niet elke nakomeling kan overleven. Dat is afhankelijk van de </a:t>
            </a:r>
            <a:r>
              <a:rPr lang="nl-NL" sz="1800" u="sng" dirty="0" smtClean="0">
                <a:latin typeface="Verdana" pitchFamily="34" charset="0"/>
              </a:rPr>
              <a:t>overlevingskans</a:t>
            </a:r>
            <a:r>
              <a:rPr lang="nl-NL" sz="1800" dirty="0" smtClean="0">
                <a:latin typeface="Verdana" pitchFamily="34" charset="0"/>
              </a:rPr>
              <a:t>.</a:t>
            </a: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Het sterkste en best aangepaste organisme overleefd en kan voortplanten.</a:t>
            </a:r>
            <a:endParaRPr lang="nl-NL" sz="1800" dirty="0">
              <a:latin typeface="Verdana" pitchFamily="34" charset="0"/>
            </a:endParaRPr>
          </a:p>
        </p:txBody>
      </p:sp>
      <p:sp>
        <p:nvSpPr>
          <p:cNvPr id="5" name="Tekstvak 4"/>
          <p:cNvSpPr txBox="1"/>
          <p:nvPr/>
        </p:nvSpPr>
        <p:spPr>
          <a:xfrm>
            <a:off x="609600" y="57150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Dankzij zijn goede schutkleur blijft deze kievit goed verstopt voor rovers.</a:t>
            </a:r>
            <a:endParaRPr lang="nl-NL" dirty="0"/>
          </a:p>
        </p:txBody>
      </p:sp>
      <p:pic>
        <p:nvPicPr>
          <p:cNvPr id="7" name="Picture 2" descr="14 natuurlijke select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0" y="3657600"/>
            <a:ext cx="5257800" cy="1681065"/>
          </a:xfrm>
          <a:prstGeom prst="rect">
            <a:avLst/>
          </a:prstGeom>
          <a:noFill/>
        </p:spPr>
      </p:pic>
      <p:pic>
        <p:nvPicPr>
          <p:cNvPr id="15362" name="Picture 2" descr="http://www.totalfishing.nl/IMG/Image/vb17/vb19mei08XA1%20%20web-4-IMG_33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200400"/>
            <a:ext cx="3363709" cy="2435605"/>
          </a:xfrm>
          <a:prstGeom prst="rect">
            <a:avLst/>
          </a:prstGeom>
          <a:noFill/>
        </p:spPr>
      </p:pic>
      <p:sp>
        <p:nvSpPr>
          <p:cNvPr id="9" name="Tekstvak 8"/>
          <p:cNvSpPr txBox="1"/>
          <p:nvPr/>
        </p:nvSpPr>
        <p:spPr>
          <a:xfrm>
            <a:off x="4495800" y="53340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Het snelste konijn weet te ontsnappen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17 geografische barrie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054987"/>
            <a:ext cx="3962400" cy="4803013"/>
          </a:xfrm>
          <a:prstGeom prst="rect">
            <a:avLst/>
          </a:prstGeom>
          <a:noFill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Het ontstaan van nieuw soorten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Als individuen zich niet meer onderling voortplanten kunnen er nieuwe soorten ontstaan.</a:t>
            </a:r>
          </a:p>
          <a:p>
            <a:pPr>
              <a:buNone/>
            </a:pPr>
            <a:endParaRPr lang="nl-NL" sz="1800" dirty="0" smtClean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Dit kan komen door:</a:t>
            </a:r>
          </a:p>
          <a:p>
            <a:pPr>
              <a:buFontTx/>
              <a:buChar char="-"/>
            </a:pPr>
            <a:r>
              <a:rPr lang="nl-NL" sz="1800" dirty="0" smtClean="0">
                <a:latin typeface="Verdana" pitchFamily="34" charset="0"/>
              </a:rPr>
              <a:t>Mutatie</a:t>
            </a:r>
          </a:p>
          <a:p>
            <a:pPr>
              <a:buFontTx/>
              <a:buChar char="-"/>
            </a:pPr>
            <a:r>
              <a:rPr lang="nl-NL" sz="1800" dirty="0" smtClean="0">
                <a:latin typeface="Verdana" pitchFamily="34" charset="0"/>
              </a:rPr>
              <a:t>Individuen raken geïsoleerd</a:t>
            </a:r>
          </a:p>
          <a:p>
            <a:pPr>
              <a:buNone/>
            </a:pPr>
            <a:endParaRPr lang="nl-NL" sz="1800" dirty="0">
              <a:latin typeface="Verdana" pitchFamily="34" charset="0"/>
            </a:endParaRPr>
          </a:p>
        </p:txBody>
      </p:sp>
      <p:pic>
        <p:nvPicPr>
          <p:cNvPr id="5122" name="Picture 2" descr="http://4.bp.blogspot.com/__Cmyyxp8IQE/TJcYDtUILFI/AAAAAAAAB0U/wP7nic2fiqc/s1600/lone_flow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114800"/>
            <a:ext cx="3124200" cy="208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Voorbeelden van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1447800"/>
            <a:ext cx="9144000" cy="22860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nl-NL" sz="2100" dirty="0" smtClean="0">
                <a:latin typeface="Verdana" pitchFamily="34" charset="0"/>
              </a:rPr>
              <a:t>Door </a:t>
            </a:r>
            <a:r>
              <a:rPr lang="nl-NL" sz="2100" u="sng" dirty="0" smtClean="0">
                <a:latin typeface="Verdana" pitchFamily="34" charset="0"/>
              </a:rPr>
              <a:t>natuurlijk selectie </a:t>
            </a:r>
            <a:r>
              <a:rPr lang="nl-NL" sz="2100" dirty="0" smtClean="0">
                <a:latin typeface="Verdana" pitchFamily="34" charset="0"/>
              </a:rPr>
              <a:t>kan een soort evolueren – </a:t>
            </a:r>
            <a:r>
              <a:rPr lang="nl-NL" sz="2100" dirty="0" smtClean="0">
                <a:latin typeface="Verdana" pitchFamily="34" charset="0"/>
              </a:rPr>
              <a:t>veranderen</a:t>
            </a:r>
          </a:p>
          <a:p>
            <a:pPr>
              <a:spcBef>
                <a:spcPct val="50000"/>
              </a:spcBef>
              <a:buNone/>
            </a:pPr>
            <a:r>
              <a:rPr lang="nl-NL" sz="2100" dirty="0" smtClean="0">
                <a:latin typeface="Verdana" pitchFamily="34" charset="0"/>
              </a:rPr>
              <a:t>Het </a:t>
            </a:r>
            <a:r>
              <a:rPr lang="nl-NL" sz="2100" dirty="0" smtClean="0">
                <a:latin typeface="Verdana" pitchFamily="34" charset="0"/>
              </a:rPr>
              <a:t>voorkomen van mutanten binnen de soort is belangrijk voor het voortbestaan van de soort.</a:t>
            </a:r>
          </a:p>
          <a:p>
            <a:pPr>
              <a:spcBef>
                <a:spcPct val="50000"/>
              </a:spcBef>
              <a:buNone/>
            </a:pPr>
            <a:r>
              <a:rPr lang="nl-NL" sz="2100" dirty="0" smtClean="0">
                <a:latin typeface="Verdana" pitchFamily="34" charset="0"/>
              </a:rPr>
              <a:t>Als </a:t>
            </a:r>
            <a:r>
              <a:rPr lang="nl-NL" sz="2100" dirty="0" smtClean="0">
                <a:latin typeface="Verdana" pitchFamily="34" charset="0"/>
              </a:rPr>
              <a:t>de omstandigheden veranderen zijn er altijd wel een paar organismen, die er tegen kunnen en dus overleven en zich verder </a:t>
            </a:r>
            <a:r>
              <a:rPr lang="nl-NL" sz="2100" dirty="0" smtClean="0">
                <a:latin typeface="Verdana" pitchFamily="34" charset="0"/>
              </a:rPr>
              <a:t>voortplanten</a:t>
            </a:r>
            <a:endParaRPr lang="nl-NL" sz="2100" dirty="0" smtClean="0">
              <a:latin typeface="Verdana" pitchFamily="34" charset="0"/>
            </a:endParaRPr>
          </a:p>
        </p:txBody>
      </p:sp>
      <p:grpSp>
        <p:nvGrpSpPr>
          <p:cNvPr id="12" name="Groep 11"/>
          <p:cNvGrpSpPr/>
          <p:nvPr/>
        </p:nvGrpSpPr>
        <p:grpSpPr>
          <a:xfrm>
            <a:off x="0" y="3593068"/>
            <a:ext cx="8982075" cy="3264932"/>
            <a:chOff x="0" y="2895600"/>
            <a:chExt cx="8982075" cy="3264932"/>
          </a:xfrm>
        </p:grpSpPr>
        <p:pic>
          <p:nvPicPr>
            <p:cNvPr id="9" name="Picture 4" descr="vlinder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2895600"/>
              <a:ext cx="8982075" cy="2922588"/>
            </a:xfrm>
            <a:prstGeom prst="rect">
              <a:avLst/>
            </a:prstGeom>
            <a:noFill/>
          </p:spPr>
        </p:pic>
        <p:sp>
          <p:nvSpPr>
            <p:cNvPr id="10" name="Tekstvak 9"/>
            <p:cNvSpPr txBox="1"/>
            <p:nvPr/>
          </p:nvSpPr>
          <p:spPr>
            <a:xfrm>
              <a:off x="4648200" y="5791200"/>
              <a:ext cx="3886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 smtClean="0"/>
                <a:t>Na de industriële revolutie</a:t>
              </a:r>
              <a:endParaRPr lang="nl-NL" dirty="0"/>
            </a:p>
          </p:txBody>
        </p:sp>
        <p:sp>
          <p:nvSpPr>
            <p:cNvPr id="11" name="Tekstvak 10"/>
            <p:cNvSpPr txBox="1"/>
            <p:nvPr/>
          </p:nvSpPr>
          <p:spPr>
            <a:xfrm>
              <a:off x="304800" y="5791200"/>
              <a:ext cx="3886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 smtClean="0"/>
                <a:t>Voor de industriële</a:t>
              </a:r>
              <a:r>
                <a:rPr lang="nl-NL" dirty="0" smtClean="0"/>
                <a:t> revolutie</a:t>
              </a:r>
              <a:endParaRPr lang="nl-N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Argumenten voor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u="sng" dirty="0" smtClean="0">
                <a:latin typeface="Verdana" pitchFamily="34" charset="0"/>
              </a:rPr>
              <a:t>Fossielen</a:t>
            </a:r>
            <a:r>
              <a:rPr lang="nl-NL" sz="1800" dirty="0" smtClean="0">
                <a:latin typeface="Verdana" pitchFamily="34" charset="0"/>
              </a:rPr>
              <a:t> </a:t>
            </a:r>
            <a:r>
              <a:rPr lang="nl-NL" sz="1200" dirty="0" smtClean="0">
                <a:latin typeface="Verdana" pitchFamily="34" charset="0"/>
              </a:rPr>
              <a:t>(1)</a:t>
            </a:r>
            <a:r>
              <a:rPr lang="nl-NL" sz="1800" dirty="0" smtClean="0">
                <a:latin typeface="Verdana" pitchFamily="34" charset="0"/>
              </a:rPr>
              <a:t> zijn versteende overblijfselen van organismen of afdrukken in gesteente. </a:t>
            </a: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Sommige fossielen komen alleen in bepaalde aardlagen van een bepaalde ouderdom voor. Niet in de jongere of oudere lagen, blijkbaar hebben sommige organismen alleen in een bepaalde periode geleefd.</a:t>
            </a:r>
          </a:p>
        </p:txBody>
      </p:sp>
      <p:pic>
        <p:nvPicPr>
          <p:cNvPr id="3074" name="Picture 2" descr="http://static.skynetblogs.be/media/120357/427_bd94205f8c7963f562a01edc57b950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657600"/>
            <a:ext cx="4923304" cy="2819400"/>
          </a:xfrm>
          <a:prstGeom prst="rect">
            <a:avLst/>
          </a:prstGeom>
          <a:noFill/>
        </p:spPr>
      </p:pic>
      <p:grpSp>
        <p:nvGrpSpPr>
          <p:cNvPr id="7" name="Groep 6"/>
          <p:cNvGrpSpPr/>
          <p:nvPr/>
        </p:nvGrpSpPr>
        <p:grpSpPr>
          <a:xfrm>
            <a:off x="5181600" y="3733800"/>
            <a:ext cx="3785754" cy="2514600"/>
            <a:chOff x="5334000" y="3886200"/>
            <a:chExt cx="3557154" cy="2350532"/>
          </a:xfrm>
        </p:grpSpPr>
        <p:pic>
          <p:nvPicPr>
            <p:cNvPr id="3076" name="Picture 4" descr="http://www.lucyonline.nl/vissen_komen_aan_land/plaatjes/tiktaalik/tiktaalik-fossiel_en_reconstructi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34000" y="3886200"/>
              <a:ext cx="3557154" cy="1981200"/>
            </a:xfrm>
            <a:prstGeom prst="rect">
              <a:avLst/>
            </a:prstGeom>
            <a:noFill/>
          </p:spPr>
        </p:pic>
        <p:sp>
          <p:nvSpPr>
            <p:cNvPr id="6" name="Tekstvak 5"/>
            <p:cNvSpPr txBox="1"/>
            <p:nvPr/>
          </p:nvSpPr>
          <p:spPr>
            <a:xfrm>
              <a:off x="5410200" y="5867400"/>
              <a:ext cx="3429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 smtClean="0"/>
                <a:t>Reconstructie ven een fossiel</a:t>
              </a:r>
              <a:endParaRPr lang="nl-N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ttp://www.10voorbiologie.nl/afbfczw/2.14.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049907"/>
            <a:ext cx="6248400" cy="4550919"/>
          </a:xfrm>
          <a:prstGeom prst="rect">
            <a:avLst/>
          </a:prstGeom>
          <a:noFill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Argumenten voor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De </a:t>
            </a:r>
            <a:r>
              <a:rPr lang="nl-NL" sz="1800" u="sng" dirty="0" smtClean="0">
                <a:latin typeface="Verdana" pitchFamily="34" charset="0"/>
              </a:rPr>
              <a:t>overeenkomsten in bouw</a:t>
            </a:r>
            <a:r>
              <a:rPr lang="nl-NL" sz="1800" dirty="0" smtClean="0">
                <a:latin typeface="Verdana" pitchFamily="34" charset="0"/>
              </a:rPr>
              <a:t> </a:t>
            </a:r>
            <a:r>
              <a:rPr lang="nl-NL" sz="1200" dirty="0" smtClean="0">
                <a:latin typeface="Verdana" pitchFamily="34" charset="0"/>
              </a:rPr>
              <a:t>(2) </a:t>
            </a:r>
            <a:r>
              <a:rPr lang="nl-NL" sz="1800" dirty="0" smtClean="0">
                <a:latin typeface="Verdana" pitchFamily="34" charset="0"/>
              </a:rPr>
              <a:t>bij sommige diersoorten. Deze organismen hebben waarschijnlijk een gemeenschappelijk voorouder.</a:t>
            </a:r>
            <a:endParaRPr lang="nl-NL" sz="18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ep 8"/>
          <p:cNvGrpSpPr/>
          <p:nvPr/>
        </p:nvGrpSpPr>
        <p:grpSpPr>
          <a:xfrm>
            <a:off x="5635625" y="1905000"/>
            <a:ext cx="3508375" cy="2597150"/>
            <a:chOff x="5410200" y="1371600"/>
            <a:chExt cx="3508375" cy="2597150"/>
          </a:xfrm>
        </p:grpSpPr>
        <p:pic>
          <p:nvPicPr>
            <p:cNvPr id="24579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410200" y="1371600"/>
              <a:ext cx="3508375" cy="2597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kstvak 7"/>
            <p:cNvSpPr txBox="1"/>
            <p:nvPr/>
          </p:nvSpPr>
          <p:spPr>
            <a:xfrm>
              <a:off x="5486400" y="3429000"/>
              <a:ext cx="1600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400" dirty="0" smtClean="0"/>
                <a:t>Python met rudimentaire poten</a:t>
              </a:r>
              <a:endParaRPr lang="nl-NL" sz="1400" dirty="0"/>
            </a:p>
          </p:txBody>
        </p:sp>
      </p:grp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Argumenten voor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04800" y="1219201"/>
            <a:ext cx="6096000" cy="12954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nl-NL" sz="1800" u="sng" dirty="0" smtClean="0">
                <a:latin typeface="Verdana" pitchFamily="34" charset="0"/>
              </a:rPr>
              <a:t>Rudimentaire</a:t>
            </a:r>
            <a:r>
              <a:rPr lang="nl-NL" sz="1800" dirty="0" smtClean="0">
                <a:latin typeface="Verdana" pitchFamily="34" charset="0"/>
              </a:rPr>
              <a:t> </a:t>
            </a:r>
            <a:r>
              <a:rPr lang="nl-NL" sz="1800" u="sng" dirty="0" smtClean="0">
                <a:latin typeface="Verdana" pitchFamily="34" charset="0"/>
              </a:rPr>
              <a:t>organen</a:t>
            </a:r>
            <a:r>
              <a:rPr lang="nl-NL" sz="1800" dirty="0" smtClean="0">
                <a:latin typeface="Verdana" pitchFamily="34" charset="0"/>
              </a:rPr>
              <a:t> of </a:t>
            </a:r>
            <a:r>
              <a:rPr lang="nl-NL" sz="1800" u="sng" dirty="0" smtClean="0">
                <a:latin typeface="Verdana" pitchFamily="34" charset="0"/>
              </a:rPr>
              <a:t>rudimenten</a:t>
            </a:r>
            <a:r>
              <a:rPr lang="nl-NL" sz="1800" dirty="0" smtClean="0">
                <a:latin typeface="Verdana" pitchFamily="34" charset="0"/>
              </a:rPr>
              <a:t> </a:t>
            </a:r>
            <a:r>
              <a:rPr lang="nl-NL" sz="1300" dirty="0" smtClean="0">
                <a:latin typeface="Verdana" pitchFamily="34" charset="0"/>
              </a:rPr>
              <a:t>(3) </a:t>
            </a:r>
            <a:r>
              <a:rPr lang="nl-NL" sz="1800" dirty="0" smtClean="0">
                <a:latin typeface="Verdana" pitchFamily="34" charset="0"/>
              </a:rPr>
              <a:t>zijn organen die in de loop van de evolutie verdwijnen. De organen hebben geen functie meer. </a:t>
            </a: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Soms zien we nog overblijfselen van deze organen </a:t>
            </a:r>
            <a:endParaRPr lang="nl-NL" sz="1800" dirty="0">
              <a:latin typeface="Verdana" pitchFamily="34" charset="0"/>
            </a:endParaRPr>
          </a:p>
        </p:txBody>
      </p:sp>
      <p:grpSp>
        <p:nvGrpSpPr>
          <p:cNvPr id="11" name="Groep 10"/>
          <p:cNvGrpSpPr/>
          <p:nvPr/>
        </p:nvGrpSpPr>
        <p:grpSpPr>
          <a:xfrm>
            <a:off x="4913313" y="4495800"/>
            <a:ext cx="4230687" cy="2163763"/>
            <a:chOff x="4572000" y="4267200"/>
            <a:chExt cx="4230687" cy="2163763"/>
          </a:xfrm>
        </p:grpSpPr>
        <p:pic>
          <p:nvPicPr>
            <p:cNvPr id="24580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4267200"/>
              <a:ext cx="4230687" cy="2163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kstvak 9"/>
            <p:cNvSpPr txBox="1"/>
            <p:nvPr/>
          </p:nvSpPr>
          <p:spPr>
            <a:xfrm>
              <a:off x="4648200" y="5486400"/>
              <a:ext cx="18288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400" dirty="0" smtClean="0"/>
                <a:t>walvis met rudimentair bekken</a:t>
              </a:r>
              <a:endParaRPr lang="nl-NL" sz="1400" dirty="0"/>
            </a:p>
          </p:txBody>
        </p:sp>
      </p:grpSp>
      <p:grpSp>
        <p:nvGrpSpPr>
          <p:cNvPr id="13" name="Groep 12"/>
          <p:cNvGrpSpPr/>
          <p:nvPr/>
        </p:nvGrpSpPr>
        <p:grpSpPr>
          <a:xfrm>
            <a:off x="3048000" y="4876800"/>
            <a:ext cx="1444625" cy="1755577"/>
            <a:chOff x="3048000" y="4495800"/>
            <a:chExt cx="1444625" cy="1755577"/>
          </a:xfrm>
        </p:grpSpPr>
        <p:pic>
          <p:nvPicPr>
            <p:cNvPr id="24577" name="Picture 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48000" y="4495800"/>
              <a:ext cx="1444625" cy="1384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kstvak 11"/>
            <p:cNvSpPr txBox="1"/>
            <p:nvPr/>
          </p:nvSpPr>
          <p:spPr>
            <a:xfrm>
              <a:off x="3048000" y="5943600"/>
              <a:ext cx="1371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400" dirty="0" smtClean="0"/>
                <a:t>staartwervels</a:t>
              </a:r>
              <a:endParaRPr lang="nl-NL" sz="1400" dirty="0"/>
            </a:p>
          </p:txBody>
        </p:sp>
      </p:grpSp>
      <p:grpSp>
        <p:nvGrpSpPr>
          <p:cNvPr id="15" name="Groep 14"/>
          <p:cNvGrpSpPr/>
          <p:nvPr/>
        </p:nvGrpSpPr>
        <p:grpSpPr>
          <a:xfrm>
            <a:off x="457200" y="4648200"/>
            <a:ext cx="2362200" cy="1907977"/>
            <a:chOff x="457200" y="4648200"/>
            <a:chExt cx="2362200" cy="1907977"/>
          </a:xfrm>
        </p:grpSpPr>
        <p:pic>
          <p:nvPicPr>
            <p:cNvPr id="24578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5800" y="4648200"/>
              <a:ext cx="2133600" cy="1683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kstvak 13"/>
            <p:cNvSpPr txBox="1"/>
            <p:nvPr/>
          </p:nvSpPr>
          <p:spPr>
            <a:xfrm>
              <a:off x="457200" y="6248400"/>
              <a:ext cx="13716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sz="1400" dirty="0" smtClean="0"/>
                <a:t>Blinde darm</a:t>
              </a:r>
              <a:endParaRPr lang="nl-NL" sz="1400" dirty="0"/>
            </a:p>
          </p:txBody>
        </p:sp>
      </p:grpSp>
      <p:sp>
        <p:nvSpPr>
          <p:cNvPr id="16" name="Tekstvak 15"/>
          <p:cNvSpPr txBox="1"/>
          <p:nvPr/>
        </p:nvSpPr>
        <p:spPr>
          <a:xfrm>
            <a:off x="304800" y="2667000"/>
            <a:ext cx="441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>
                <a:latin typeface="Verdana" pitchFamily="34" charset="0"/>
              </a:rPr>
              <a:t>Door deze rudimenten lijkt het aannemelijk dat verschillende soorten organismen een gemeenschappelijk voorouder hebben.</a:t>
            </a:r>
            <a:endParaRPr lang="nl-NL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Argumenten voor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85800" y="121920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Er bestaat </a:t>
            </a:r>
            <a:r>
              <a:rPr lang="nl-NL" sz="1800" u="sng" dirty="0" smtClean="0">
                <a:latin typeface="Verdana" pitchFamily="34" charset="0"/>
              </a:rPr>
              <a:t>overeenkomst in de embryonale ontwikkeling</a:t>
            </a:r>
            <a:r>
              <a:rPr lang="nl-NL" sz="1800" dirty="0" smtClean="0">
                <a:latin typeface="Verdana" pitchFamily="34" charset="0"/>
              </a:rPr>
              <a:t> </a:t>
            </a:r>
            <a:r>
              <a:rPr lang="nl-NL" sz="1200" dirty="0" smtClean="0">
                <a:latin typeface="Verdana" pitchFamily="34" charset="0"/>
              </a:rPr>
              <a:t>(4) </a:t>
            </a:r>
            <a:r>
              <a:rPr lang="nl-NL" sz="1800" dirty="0" smtClean="0">
                <a:latin typeface="Verdana" pitchFamily="34" charset="0"/>
              </a:rPr>
              <a:t>bij verschillende diersoorten</a:t>
            </a: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Door deze overeenkomsten wordt het aannemelijk dat de organismen een gemeenschappelijke voorouder hebben.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372885" y="1665716"/>
            <a:ext cx="3941032" cy="59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Argumenten voor evolutie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2057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Veel </a:t>
            </a:r>
            <a:r>
              <a:rPr lang="nl-NL" sz="1800" u="sng" dirty="0" smtClean="0">
                <a:latin typeface="Verdana" pitchFamily="34" charset="0"/>
              </a:rPr>
              <a:t>processen</a:t>
            </a:r>
            <a:r>
              <a:rPr lang="nl-NL" sz="1800" dirty="0" smtClean="0">
                <a:latin typeface="Verdana" pitchFamily="34" charset="0"/>
              </a:rPr>
              <a:t> die bij organismen plaatsvinden vormen grote overeenkomsten. </a:t>
            </a:r>
          </a:p>
          <a:p>
            <a:pPr>
              <a:buFontTx/>
              <a:buChar char="-"/>
            </a:pPr>
            <a:r>
              <a:rPr lang="nl-NL" sz="1800" dirty="0" smtClean="0">
                <a:latin typeface="Verdana" pitchFamily="34" charset="0"/>
              </a:rPr>
              <a:t>Celdeling</a:t>
            </a:r>
          </a:p>
          <a:p>
            <a:pPr>
              <a:buFontTx/>
              <a:buChar char="-"/>
            </a:pPr>
            <a:r>
              <a:rPr lang="nl-NL" sz="1800" dirty="0" smtClean="0">
                <a:latin typeface="Verdana" pitchFamily="34" charset="0"/>
              </a:rPr>
              <a:t>Celbouw</a:t>
            </a:r>
          </a:p>
          <a:p>
            <a:pPr>
              <a:buFontTx/>
              <a:buChar char="-"/>
            </a:pPr>
            <a:r>
              <a:rPr lang="nl-NL" sz="1800" dirty="0" smtClean="0">
                <a:latin typeface="Verdana" pitchFamily="34" charset="0"/>
              </a:rPr>
              <a:t>DNA (DNA Chimpansee 95% gelijk aan het DNA van de mens)</a:t>
            </a:r>
          </a:p>
          <a:p>
            <a:pPr>
              <a:buNone/>
            </a:pPr>
            <a:endParaRPr lang="nl-NL" sz="1200" dirty="0" smtClean="0">
              <a:latin typeface="Verdana" pitchFamily="34" charset="0"/>
            </a:endParaRPr>
          </a:p>
        </p:txBody>
      </p:sp>
      <p:pic>
        <p:nvPicPr>
          <p:cNvPr id="26628" name="Picture 4" descr="doorsnede prokaryoo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00400"/>
            <a:ext cx="2743200" cy="2232321"/>
          </a:xfrm>
          <a:prstGeom prst="rect">
            <a:avLst/>
          </a:prstGeom>
          <a:noFill/>
        </p:spPr>
      </p:pic>
      <p:pic>
        <p:nvPicPr>
          <p:cNvPr id="26632" name="Picture 8" descr="doorsnede plantence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2895600"/>
            <a:ext cx="3581400" cy="2760663"/>
          </a:xfrm>
          <a:prstGeom prst="rect">
            <a:avLst/>
          </a:prstGeom>
          <a:noFill/>
        </p:spPr>
      </p:pic>
      <p:pic>
        <p:nvPicPr>
          <p:cNvPr id="26630" name="Picture 6" descr="doorsnede eukaryote ce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4114800"/>
            <a:ext cx="3048000" cy="2593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Ontwikkeling leven in water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rmAutofit/>
          </a:bodyPr>
          <a:lstStyle/>
          <a:p>
            <a:r>
              <a:rPr lang="nl-NL" sz="1800" dirty="0" smtClean="0">
                <a:latin typeface="Verdana" pitchFamily="34" charset="0"/>
              </a:rPr>
              <a:t>De aarde bestaat ongeveer 4600 miljoen jaar</a:t>
            </a:r>
          </a:p>
          <a:p>
            <a:r>
              <a:rPr lang="nl-NL" sz="1800" dirty="0" smtClean="0">
                <a:latin typeface="Verdana" pitchFamily="34" charset="0"/>
              </a:rPr>
              <a:t>In het begin was er geen leven mogelijk, te hoge temperatuur</a:t>
            </a:r>
          </a:p>
          <a:p>
            <a:r>
              <a:rPr lang="nl-NL" sz="1800" dirty="0" smtClean="0">
                <a:latin typeface="Verdana" pitchFamily="34" charset="0"/>
              </a:rPr>
              <a:t>3800 miljoen jaar geleden, aarde is voldoende afgekoeld voor eerste eenvoudige levensvormen</a:t>
            </a:r>
          </a:p>
          <a:p>
            <a:endParaRPr lang="nl-NL" sz="1800" dirty="0">
              <a:latin typeface="Verdana" pitchFamily="34" charset="0"/>
            </a:endParaRPr>
          </a:p>
        </p:txBody>
      </p:sp>
      <p:grpSp>
        <p:nvGrpSpPr>
          <p:cNvPr id="6" name="Groep 5"/>
          <p:cNvGrpSpPr/>
          <p:nvPr/>
        </p:nvGrpSpPr>
        <p:grpSpPr>
          <a:xfrm>
            <a:off x="609600" y="2895600"/>
            <a:ext cx="4191000" cy="3264932"/>
            <a:chOff x="304800" y="2362200"/>
            <a:chExt cx="4762500" cy="3569732"/>
          </a:xfrm>
        </p:grpSpPr>
        <p:sp>
          <p:nvSpPr>
            <p:cNvPr id="4" name="Rechthoek 3"/>
            <p:cNvSpPr/>
            <p:nvPr/>
          </p:nvSpPr>
          <p:spPr>
            <a:xfrm>
              <a:off x="304800" y="5562600"/>
              <a:ext cx="16396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Stromatolieten</a:t>
              </a:r>
              <a:r>
                <a:rPr lang="en-US" dirty="0" smtClean="0"/>
                <a:t> </a:t>
              </a:r>
              <a:endParaRPr lang="nl-NL" dirty="0"/>
            </a:p>
          </p:txBody>
        </p:sp>
        <p:pic>
          <p:nvPicPr>
            <p:cNvPr id="3074" name="Picture 2" descr="http://www.visionair.nl/wp-content/uploads/2011/03/LivingStromatolite1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4800" y="2362200"/>
              <a:ext cx="4762500" cy="3228975"/>
            </a:xfrm>
            <a:prstGeom prst="rect">
              <a:avLst/>
            </a:prstGeom>
            <a:noFill/>
          </p:spPr>
        </p:pic>
      </p:grpSp>
      <p:pic>
        <p:nvPicPr>
          <p:cNvPr id="3076" name="Picture 4" descr="http://www.geo.uu.nl/ngv/geonieuws/images/592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2514600"/>
            <a:ext cx="3095625" cy="3905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33400" y="838200"/>
            <a:ext cx="8229600" cy="4525963"/>
          </a:xfrm>
        </p:spPr>
        <p:txBody>
          <a:bodyPr>
            <a:normAutofit/>
          </a:bodyPr>
          <a:lstStyle/>
          <a:p>
            <a:r>
              <a:rPr lang="nl-NL" sz="1800" dirty="0" smtClean="0">
                <a:latin typeface="Verdana" pitchFamily="34" charset="0"/>
              </a:rPr>
              <a:t>De eerste levensvormen leverden nog geen zuurstof</a:t>
            </a:r>
          </a:p>
          <a:p>
            <a:r>
              <a:rPr lang="nl-NL" sz="1800" dirty="0" smtClean="0">
                <a:latin typeface="Verdana" pitchFamily="34" charset="0"/>
              </a:rPr>
              <a:t>3800 miljoen jaar geleden, bacteriën ontwikkelen</a:t>
            </a:r>
          </a:p>
          <a:p>
            <a:r>
              <a:rPr lang="nl-NL" sz="1800" dirty="0" smtClean="0">
                <a:latin typeface="Verdana" pitchFamily="34" charset="0"/>
              </a:rPr>
              <a:t>Daarna eencellige organismen, fotosynthese </a:t>
            </a:r>
            <a:r>
              <a:rPr lang="nl-NL" sz="1800" dirty="0" smtClean="0">
                <a:latin typeface="Verdana" pitchFamily="34" charset="0"/>
                <a:sym typeface="Wingdings" pitchFamily="2" charset="2"/>
              </a:rPr>
              <a:t> zuurstof</a:t>
            </a:r>
          </a:p>
          <a:p>
            <a:r>
              <a:rPr lang="nl-NL" sz="1800" dirty="0" smtClean="0">
                <a:latin typeface="Verdana" pitchFamily="34" charset="0"/>
                <a:sym typeface="Wingdings" pitchFamily="2" charset="2"/>
              </a:rPr>
              <a:t>1600 miljoen jaar eerste meercellige organismen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642956" y="-280757"/>
            <a:ext cx="3891143" cy="9177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Geologische tijdschaal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1219200"/>
            <a:ext cx="3733800" cy="5334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De geschiedenis van het leven op aarde wordt verdeeld in </a:t>
            </a:r>
            <a:r>
              <a:rPr lang="nl-NL" sz="1800" u="sng" dirty="0" smtClean="0">
                <a:latin typeface="Verdana" pitchFamily="34" charset="0"/>
              </a:rPr>
              <a:t>tijdperken</a:t>
            </a:r>
          </a:p>
          <a:p>
            <a:pPr>
              <a:buNone/>
            </a:pPr>
            <a:endParaRPr lang="nl-NL" sz="1800" u="sng" dirty="0" smtClean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De tijdperken verdelen we in </a:t>
            </a:r>
            <a:r>
              <a:rPr lang="nl-NL" sz="1800" u="sng" dirty="0" smtClean="0">
                <a:latin typeface="Verdana" pitchFamily="34" charset="0"/>
              </a:rPr>
              <a:t>periodes.</a:t>
            </a:r>
          </a:p>
          <a:p>
            <a:pPr>
              <a:buNone/>
            </a:pPr>
            <a:endParaRPr lang="nl-NL" sz="1800" u="sng" dirty="0" smtClean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Tijdperken en periodes worden weergegeven in een </a:t>
            </a:r>
            <a:r>
              <a:rPr lang="nl-NL" sz="1800" u="sng" dirty="0" smtClean="0">
                <a:latin typeface="Verdana" pitchFamily="34" charset="0"/>
              </a:rPr>
              <a:t>geologische tijdschaal</a:t>
            </a:r>
            <a:endParaRPr lang="nl-NL" sz="1800" u="sng" dirty="0">
              <a:latin typeface="Verdana" pitchFamily="34" charset="0"/>
            </a:endParaRPr>
          </a:p>
        </p:txBody>
      </p:sp>
      <p:pic>
        <p:nvPicPr>
          <p:cNvPr id="29698" name="Picture 2" descr="http://www.biologiesite.nl/tijdschaal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9600" y="914400"/>
            <a:ext cx="4495800" cy="619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533401"/>
            <a:ext cx="3733800" cy="2590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Tijd tot 542 miljoen jaar geleden = </a:t>
            </a:r>
            <a:r>
              <a:rPr lang="nl-NL" sz="1800" u="sng" dirty="0" err="1" smtClean="0">
                <a:latin typeface="Verdana" pitchFamily="34" charset="0"/>
              </a:rPr>
              <a:t>Precambrium</a:t>
            </a:r>
            <a:endParaRPr lang="nl-NL" sz="1800" u="sng" dirty="0" smtClean="0">
              <a:latin typeface="Verdana" pitchFamily="34" charset="0"/>
            </a:endParaRPr>
          </a:p>
          <a:p>
            <a:pPr>
              <a:buNone/>
            </a:pPr>
            <a:endParaRPr lang="nl-NL" sz="1800" dirty="0" smtClean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530 miljoen jaar geleden </a:t>
            </a:r>
            <a:r>
              <a:rPr lang="nl-NL" sz="1800" u="sng" dirty="0" smtClean="0">
                <a:latin typeface="Verdana" pitchFamily="34" charset="0"/>
              </a:rPr>
              <a:t>Cambrium </a:t>
            </a:r>
            <a:endParaRPr lang="nl-NL" sz="1800" dirty="0" smtClean="0">
              <a:latin typeface="Verdana" pitchFamily="34" charset="0"/>
            </a:endParaRPr>
          </a:p>
          <a:p>
            <a:pPr>
              <a:buNone/>
            </a:pPr>
            <a:r>
              <a:rPr lang="nl-NL" sz="1800" dirty="0" smtClean="0">
                <a:latin typeface="Verdana" pitchFamily="34" charset="0"/>
              </a:rPr>
              <a:t>In deze periode ontstonden nieuwe levensvormen</a:t>
            </a:r>
            <a:endParaRPr lang="nl-NL" sz="1800" dirty="0">
              <a:latin typeface="Verdana" pitchFamily="34" charset="0"/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533400"/>
            <a:ext cx="4876800" cy="50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ep 6"/>
          <p:cNvGrpSpPr/>
          <p:nvPr/>
        </p:nvGrpSpPr>
        <p:grpSpPr>
          <a:xfrm>
            <a:off x="762000" y="3657600"/>
            <a:ext cx="2971800" cy="2731532"/>
            <a:chOff x="762000" y="3657600"/>
            <a:chExt cx="2971800" cy="2731532"/>
          </a:xfrm>
        </p:grpSpPr>
        <p:pic>
          <p:nvPicPr>
            <p:cNvPr id="28675" name="Picture 3" descr="http://www.fizzy.nl/~ruud/trilobiet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62000" y="3657600"/>
              <a:ext cx="2971800" cy="2370011"/>
            </a:xfrm>
            <a:prstGeom prst="rect">
              <a:avLst/>
            </a:prstGeom>
            <a:noFill/>
          </p:spPr>
        </p:pic>
        <p:sp>
          <p:nvSpPr>
            <p:cNvPr id="6" name="Rechthoek 5"/>
            <p:cNvSpPr/>
            <p:nvPr/>
          </p:nvSpPr>
          <p:spPr>
            <a:xfrm>
              <a:off x="762000" y="6019800"/>
              <a:ext cx="9562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Trilobiet</a:t>
              </a:r>
              <a:endParaRPr lang="nl-N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nl-NL" dirty="0" smtClean="0"/>
              <a:t>Ontwikkeling leven </a:t>
            </a:r>
            <a:r>
              <a:rPr lang="nl-NL" dirty="0" smtClean="0"/>
              <a:t>op land</a:t>
            </a:r>
            <a:endParaRPr lang="nl-NL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228600" y="1371600"/>
            <a:ext cx="8391144" cy="5081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8" name="Picture 6" descr="http://www.1gr.tihh.org/geschiedenis%201a/mensen/les2/foto2/homohabilistentolduvai1,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81324"/>
            <a:ext cx="5476875" cy="3876676"/>
          </a:xfrm>
          <a:prstGeom prst="rect">
            <a:avLst/>
          </a:prstGeom>
          <a:noFill/>
        </p:spPr>
      </p:pic>
      <p:sp>
        <p:nvSpPr>
          <p:cNvPr id="4" name="Tijdelijke aanduiding voor inhoud 2"/>
          <p:cNvSpPr txBox="1">
            <a:spLocks/>
          </p:cNvSpPr>
          <p:nvPr/>
        </p:nvSpPr>
        <p:spPr>
          <a:xfrm>
            <a:off x="3352800" y="990600"/>
            <a:ext cx="4953000" cy="3200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460 </a:t>
            </a:r>
            <a:r>
              <a:rPr kumimoji="0" lang="nl-NL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milj</a:t>
            </a: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. – 1</a:t>
            </a:r>
            <a:r>
              <a:rPr kumimoji="0" lang="nl-NL" sz="18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landplanten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450 </a:t>
            </a:r>
            <a:r>
              <a:rPr kumimoji="0" lang="nl-NL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milj</a:t>
            </a: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. – 1</a:t>
            </a:r>
            <a:r>
              <a:rPr kumimoji="0" lang="nl-NL" sz="18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e</a:t>
            </a:r>
            <a:r>
              <a:rPr kumimoji="0" lang="nl-N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t> landdieren (geleedpotigen)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dirty="0" smtClean="0">
                <a:latin typeface="Verdana" pitchFamily="34" charset="0"/>
              </a:rPr>
              <a:t>325 </a:t>
            </a:r>
            <a:r>
              <a:rPr lang="nl-NL" dirty="0" err="1" smtClean="0">
                <a:latin typeface="Verdana" pitchFamily="34" charset="0"/>
              </a:rPr>
              <a:t>milj</a:t>
            </a:r>
            <a:r>
              <a:rPr lang="nl-NL" dirty="0" smtClean="0">
                <a:latin typeface="Verdana" pitchFamily="34" charset="0"/>
              </a:rPr>
              <a:t>. – 1</a:t>
            </a:r>
            <a:r>
              <a:rPr lang="nl-NL" baseline="30000" dirty="0" smtClean="0">
                <a:latin typeface="Verdana" pitchFamily="34" charset="0"/>
              </a:rPr>
              <a:t>e</a:t>
            </a:r>
            <a:r>
              <a:rPr lang="nl-NL" dirty="0" smtClean="0">
                <a:latin typeface="Verdana" pitchFamily="34" charset="0"/>
              </a:rPr>
              <a:t> reptielen, carboon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dirty="0" smtClean="0">
                <a:latin typeface="Verdana" pitchFamily="34" charset="0"/>
              </a:rPr>
              <a:t>250 </a:t>
            </a:r>
            <a:r>
              <a:rPr lang="nl-NL" dirty="0" err="1" smtClean="0">
                <a:latin typeface="Verdana" pitchFamily="34" charset="0"/>
              </a:rPr>
              <a:t>milj</a:t>
            </a:r>
            <a:r>
              <a:rPr lang="nl-NL" dirty="0" smtClean="0">
                <a:latin typeface="Verdana" pitchFamily="34" charset="0"/>
              </a:rPr>
              <a:t>. – bloeitijd reptielen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nl-NL" dirty="0" smtClean="0">
                <a:latin typeface="Verdana" pitchFamily="34" charset="0"/>
              </a:rPr>
              <a:t>225 </a:t>
            </a:r>
            <a:r>
              <a:rPr lang="nl-NL" dirty="0" err="1" smtClean="0">
                <a:latin typeface="Verdana" pitchFamily="34" charset="0"/>
              </a:rPr>
              <a:t>milj</a:t>
            </a:r>
            <a:r>
              <a:rPr lang="nl-NL" dirty="0" smtClean="0">
                <a:latin typeface="Verdana" pitchFamily="34" charset="0"/>
              </a:rPr>
              <a:t>. – 1</a:t>
            </a:r>
            <a:r>
              <a:rPr lang="nl-NL" baseline="30000" dirty="0" smtClean="0">
                <a:latin typeface="Verdana" pitchFamily="34" charset="0"/>
              </a:rPr>
              <a:t>e</a:t>
            </a:r>
            <a:r>
              <a:rPr lang="nl-NL" dirty="0" smtClean="0">
                <a:latin typeface="Verdana" pitchFamily="34" charset="0"/>
              </a:rPr>
              <a:t> zoogdieren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lain" startAt="65"/>
              <a:tabLst/>
              <a:defRPr/>
            </a:pPr>
            <a:r>
              <a:rPr lang="nl-NL" dirty="0" err="1" smtClean="0">
                <a:latin typeface="Verdana" pitchFamily="34" charset="0"/>
              </a:rPr>
              <a:t>milj</a:t>
            </a:r>
            <a:r>
              <a:rPr lang="nl-NL" dirty="0" smtClean="0">
                <a:latin typeface="Verdana" pitchFamily="34" charset="0"/>
              </a:rPr>
              <a:t>. – dinosauriërs sterven uit.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nl-NL" dirty="0" smtClean="0">
                <a:latin typeface="Verdana" pitchFamily="34" charset="0"/>
              </a:rPr>
              <a:t>3 </a:t>
            </a:r>
            <a:r>
              <a:rPr lang="nl-NL" dirty="0" err="1" smtClean="0">
                <a:latin typeface="Verdana" pitchFamily="34" charset="0"/>
              </a:rPr>
              <a:t>milj</a:t>
            </a:r>
            <a:r>
              <a:rPr lang="nl-NL" dirty="0" smtClean="0">
                <a:latin typeface="Verdana" pitchFamily="34" charset="0"/>
              </a:rPr>
              <a:t>. – 1</a:t>
            </a:r>
            <a:r>
              <a:rPr lang="nl-NL" baseline="30000" dirty="0" smtClean="0">
                <a:latin typeface="Verdana" pitchFamily="34" charset="0"/>
              </a:rPr>
              <a:t>e</a:t>
            </a:r>
            <a:r>
              <a:rPr lang="nl-NL" dirty="0" smtClean="0">
                <a:latin typeface="Verdana" pitchFamily="34" charset="0"/>
              </a:rPr>
              <a:t> </a:t>
            </a:r>
            <a:r>
              <a:rPr lang="nl-NL" dirty="0" err="1" smtClean="0">
                <a:latin typeface="Verdana" pitchFamily="34" charset="0"/>
              </a:rPr>
              <a:t>mensachtigen</a:t>
            </a:r>
            <a:endParaRPr lang="nl-NL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Picture 2" descr="Figuur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75671"/>
            <a:ext cx="8077200" cy="65823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1gr.tihh.org/geschiedenis%201a/mensen/les2/foto2/KaartAfrika-A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"/>
            <a:ext cx="802328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iguur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457200"/>
            <a:ext cx="6019800" cy="6468032"/>
          </a:xfrm>
          <a:prstGeom prst="rect">
            <a:avLst/>
          </a:prstGeom>
          <a:noFill/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-457200" y="685800"/>
            <a:ext cx="4495800" cy="1143000"/>
          </a:xfrm>
        </p:spPr>
        <p:txBody>
          <a:bodyPr/>
          <a:lstStyle/>
          <a:p>
            <a:r>
              <a:rPr lang="nl-NL" dirty="0" smtClean="0"/>
              <a:t>Verwantschap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apesnature.homestead.com/files/fg05_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3048000"/>
            <a:ext cx="5715000" cy="3810000"/>
          </a:xfrm>
          <a:prstGeom prst="rect">
            <a:avLst/>
          </a:prstGeom>
          <a:noFill/>
        </p:spPr>
      </p:pic>
      <p:grpSp>
        <p:nvGrpSpPr>
          <p:cNvPr id="5" name="Groep 4"/>
          <p:cNvGrpSpPr/>
          <p:nvPr/>
        </p:nvGrpSpPr>
        <p:grpSpPr>
          <a:xfrm>
            <a:off x="457200" y="3821668"/>
            <a:ext cx="3962400" cy="3036332"/>
            <a:chOff x="1066800" y="2743200"/>
            <a:chExt cx="5029200" cy="3798332"/>
          </a:xfrm>
        </p:grpSpPr>
        <p:pic>
          <p:nvPicPr>
            <p:cNvPr id="6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801955" y="2084245"/>
              <a:ext cx="3406490" cy="4724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kstvak 6"/>
            <p:cNvSpPr txBox="1"/>
            <p:nvPr/>
          </p:nvSpPr>
          <p:spPr>
            <a:xfrm>
              <a:off x="1066800" y="6172200"/>
              <a:ext cx="5029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nl-NL" dirty="0" smtClean="0"/>
                <a:t>mens      kat	    walvis        	vleermuis</a:t>
              </a:r>
              <a:endParaRPr lang="nl-NL" dirty="0"/>
            </a:p>
          </p:txBody>
        </p:sp>
      </p:grpSp>
      <p:pic>
        <p:nvPicPr>
          <p:cNvPr id="8" name="Picture 5" descr="10voorBiologi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0"/>
            <a:ext cx="4686300" cy="3124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3430</TotalTime>
  <Words>592</Words>
  <Application>Microsoft Office PowerPoint</Application>
  <PresentationFormat>Diavoorstelling (4:3)</PresentationFormat>
  <Paragraphs>87</Paragraphs>
  <Slides>23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23</vt:i4>
      </vt:variant>
    </vt:vector>
  </HeadingPairs>
  <TitlesOfParts>
    <vt:vector size="24" baseType="lpstr">
      <vt:lpstr>Office-thema</vt:lpstr>
      <vt:lpstr>Evolutie</vt:lpstr>
      <vt:lpstr>De evolutietheorie</vt:lpstr>
      <vt:lpstr>De evolutietheorie</vt:lpstr>
      <vt:lpstr>Veranderingen in genotype</vt:lpstr>
      <vt:lpstr>Natuurlijk selectie</vt:lpstr>
      <vt:lpstr>Het ontstaan van nieuw soorten</vt:lpstr>
      <vt:lpstr>Voorbeelden van evolutie</vt:lpstr>
      <vt:lpstr>Argumenten voor evolutie</vt:lpstr>
      <vt:lpstr>Argumenten voor evolutie</vt:lpstr>
      <vt:lpstr>Argumenten voor evolutie</vt:lpstr>
      <vt:lpstr>Argumenten voor evolutie</vt:lpstr>
      <vt:lpstr>Argumenten voor evolutie</vt:lpstr>
      <vt:lpstr>Ontwikkeling leven in water</vt:lpstr>
      <vt:lpstr>Dia 14</vt:lpstr>
      <vt:lpstr>Geologische tijdschaal</vt:lpstr>
      <vt:lpstr>Dia 16</vt:lpstr>
      <vt:lpstr>Ontwikkeling leven op land</vt:lpstr>
      <vt:lpstr>Dia 18</vt:lpstr>
      <vt:lpstr>Dia 19</vt:lpstr>
      <vt:lpstr>Dia 20</vt:lpstr>
      <vt:lpstr>Verwantschap</vt:lpstr>
      <vt:lpstr>Dia 22</vt:lpstr>
      <vt:lpstr>Dia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Evolutie</dc:title>
  <dc:creator>user</dc:creator>
  <cp:lastModifiedBy>user</cp:lastModifiedBy>
  <cp:revision>343</cp:revision>
  <dcterms:created xsi:type="dcterms:W3CDTF">2011-03-11T15:03:36Z</dcterms:created>
  <dcterms:modified xsi:type="dcterms:W3CDTF">2011-03-30T17:55:22Z</dcterms:modified>
</cp:coreProperties>
</file>